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23" r:id="rId3"/>
    <p:sldId id="324" r:id="rId4"/>
    <p:sldId id="325" r:id="rId5"/>
    <p:sldId id="301" r:id="rId6"/>
    <p:sldId id="326" r:id="rId7"/>
    <p:sldId id="289" r:id="rId8"/>
    <p:sldId id="298" r:id="rId9"/>
    <p:sldId id="291" r:id="rId10"/>
    <p:sldId id="296" r:id="rId11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33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404" autoAdjust="0"/>
    <p:restoredTop sz="86455" autoAdjust="0"/>
  </p:normalViewPr>
  <p:slideViewPr>
    <p:cSldViewPr>
      <p:cViewPr varScale="1">
        <p:scale>
          <a:sx n="128" d="100"/>
          <a:sy n="128" d="100"/>
        </p:scale>
        <p:origin x="73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9A0D67F-9DC4-491E-A7C7-CBDD0A3F022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/>
              <a:t>Click to edit Master text styles</a:t>
            </a:r>
          </a:p>
          <a:p>
            <a:pPr lvl="1"/>
            <a:r>
              <a:rPr lang="lv-LV" noProof="0"/>
              <a:t>Second level</a:t>
            </a:r>
          </a:p>
          <a:p>
            <a:pPr lvl="2"/>
            <a:r>
              <a:rPr lang="lv-LV" noProof="0"/>
              <a:t>Third level</a:t>
            </a:r>
          </a:p>
          <a:p>
            <a:pPr lvl="3"/>
            <a:r>
              <a:rPr lang="lv-LV" noProof="0"/>
              <a:t>Fourth level</a:t>
            </a:r>
          </a:p>
          <a:p>
            <a:pPr lvl="4"/>
            <a:r>
              <a:rPr lang="lv-LV" noProof="0"/>
              <a:t>Fifth level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C18BBF1-F484-404E-AA8E-325CA13970A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0E9414-EC3D-468E-B20A-F25E8AB23998}" type="slidenum">
              <a:rPr lang="lv-LV" smtClean="0"/>
              <a:pPr/>
              <a:t>8</a:t>
            </a:fld>
            <a:endParaRPr lang="lv-LV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lv-LV"/>
              <a:t>Likvidēto uzņēmumu skaita straujš kāpums 1997. un 1998.gadā saistīts ar grozījumiem likumā, kas noteica, ka sabiedrības ar ierobežotu atbildību (SIA) minimālais pamatkapitāls palielināms līdz 2000,- latu. Iepriekš SIA minimālais pamatkapitāls bija noteikts 100, - latu apmērā. SIA minimālā pamatkapitāla palielināšanas termiņš bija 31.12.1996. Tās SIA, kuru pamatkapitāls netika noteiktajā termiņā palielināts un kurām nebija pieteikušies kreditori, 1997. un 1998.gadā tika izslēgtas no uzņēmumu reģistra.</a:t>
            </a:r>
          </a:p>
          <a:p>
            <a:pPr eaLnBrk="1" hangingPunct="1"/>
            <a:r>
              <a:rPr lang="lv-LV"/>
              <a:t>2005. un 2007.gadā likvidēto uzņēmumu skaits pieauga saistībā ar Komerclikuma reformas beigām – no uzņēmumu reģistra tika izslēgti tie uzņēmumi, kas nebija izpildījuši Komerclikuma prasības un pārreģistrējušies komercreģistrā.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CE479-D40E-4ADE-9D81-9B2FD118BF6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6B39D-99E6-485F-A77B-84E2895E239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BBF8B-514E-4E18-A72A-E14D10A0C52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D00A5-29C4-4C17-B89A-1CA52175628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51759-CA57-437B-8A3E-F25CF8CD8A5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8547E-A063-4D86-8EE0-458CB3B2A84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DD2F9-C084-4280-97BB-506E3EABE46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40332-7AC6-4627-9146-8E43DC4E503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67AB4-B0A9-43F7-8BB0-D953240C906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571CD-0D83-4561-AE71-B283D24A43C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28E57-FEEC-4A78-9111-B6E7312A61B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41562-50C0-4494-B20E-82A267B8835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level`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lv-LV"/>
          </a:p>
          <a:p>
            <a:pPr>
              <a:defRPr/>
            </a:pPr>
            <a:r>
              <a:rPr lang="lv-LV"/>
              <a:t> 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3A7BCD3-9147-47DF-9B3B-42014D3AE3E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0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8" descr="UR Logo 4 puzzles 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260350"/>
            <a:ext cx="5473700" cy="386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2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42926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endParaRPr lang="lv-LV" sz="2800"/>
          </a:p>
          <a:p>
            <a:pPr eaLnBrk="1" hangingPunct="1">
              <a:defRPr/>
            </a:pPr>
            <a:r>
              <a:rPr lang="lv-LV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Konsultatīvās padomes sēde </a:t>
            </a:r>
          </a:p>
          <a:p>
            <a:pPr eaLnBrk="1" hangingPunct="1">
              <a:defRPr/>
            </a:pPr>
            <a:r>
              <a:rPr lang="lv-LV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27.01.2009.</a:t>
            </a:r>
          </a:p>
        </p:txBody>
      </p:sp>
    </p:spTree>
  </p:cSld>
  <p:clrMapOvr>
    <a:masterClrMapping/>
  </p:clrMapOvr>
  <p:transition spd="med">
    <p:zoom dir="in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5"/>
          <p:cNvSpPr>
            <a:spLocks noChangeArrowheads="1"/>
          </p:cNvSpPr>
          <p:nvPr/>
        </p:nvSpPr>
        <p:spPr bwMode="auto">
          <a:xfrm>
            <a:off x="2051050" y="3644900"/>
            <a:ext cx="523875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lv-LV" sz="3200" b="1">
              <a:solidFill>
                <a:srgbClr val="000099"/>
              </a:solidFill>
              <a:latin typeface="Georgia" pitchFamily="18" charset="0"/>
            </a:endParaRPr>
          </a:p>
          <a:p>
            <a:pPr algn="ctr"/>
            <a:endParaRPr lang="lv-LV" sz="3200" b="1">
              <a:solidFill>
                <a:srgbClr val="000099"/>
              </a:solidFill>
              <a:latin typeface="Georgia" pitchFamily="18" charset="0"/>
            </a:endParaRPr>
          </a:p>
          <a:p>
            <a:pPr algn="ctr"/>
            <a:r>
              <a:rPr lang="lv-LV" sz="3200" b="1">
                <a:solidFill>
                  <a:srgbClr val="000099"/>
                </a:solidFill>
                <a:latin typeface="Georgia" pitchFamily="18" charset="0"/>
              </a:rPr>
              <a:t>www.ur.gov.lv</a:t>
            </a:r>
          </a:p>
        </p:txBody>
      </p:sp>
      <p:pic>
        <p:nvPicPr>
          <p:cNvPr id="156674" name="Picture 6" descr="UR Logo 4 puzzles 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692150"/>
            <a:ext cx="4608512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lv-LV"/>
          </a:p>
          <a:p>
            <a:r>
              <a:rPr lang="lv-LV"/>
              <a:t> </a:t>
            </a:r>
          </a:p>
        </p:txBody>
      </p:sp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989138"/>
            <a:ext cx="9144000" cy="2303462"/>
          </a:xfrm>
        </p:spPr>
        <p:txBody>
          <a:bodyPr/>
          <a:lstStyle/>
          <a:p>
            <a:pPr eaLnBrk="1" hangingPunct="1"/>
            <a:r>
              <a:rPr lang="lv-LV" sz="4800" b="1">
                <a:solidFill>
                  <a:srgbClr val="000099"/>
                </a:solidFill>
                <a:latin typeface="Georgia" pitchFamily="18" charset="0"/>
              </a:rPr>
              <a:t>Uzņēmumu reģistra paveiktais darbos un skaitļos</a:t>
            </a:r>
          </a:p>
        </p:txBody>
      </p:sp>
    </p:spTree>
  </p:cSld>
  <p:clrMapOvr>
    <a:masterClrMapping/>
  </p:clrMapOvr>
  <p:transition>
    <p:comb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lv-LV"/>
          </a:p>
          <a:p>
            <a:r>
              <a:rPr lang="lv-LV"/>
              <a:t> 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Reģistru attīstība</a:t>
            </a:r>
          </a:p>
          <a:p>
            <a:pPr marL="609600" indent="-609600" eaLnBrk="1" hangingPunct="1">
              <a:buFontTx/>
              <a:buNone/>
            </a:pPr>
            <a:endParaRPr lang="lv-LV" sz="1700" b="1">
              <a:solidFill>
                <a:srgbClr val="000099"/>
              </a:solidFill>
              <a:latin typeface="Georgia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Uzņēmumu reģistrs (UR)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Komercreģistrs (KR)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Maksātnespējas reģistrs (MNR)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Komercķīlu reģistrs (KĶR)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Laulāto mantisko attiecību reģistrs (LMAR)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Sabiedrisko organizāciju reģistrs (SOR)*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Masu informācijas līdzekļu reģistrs (MILR)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Biedrību un nodibinājumu reģistrs (BNR)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Arodbiedrību reģistrs (AR)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Politisko organizāciju (partiju) reģistrs (POR)*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Politisko partiju reģistrs (PPR)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Pārstāvniecību reģistrs (PR)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Šķīrējtiesu reģistrs (ŠĶR)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Koncesiju reģistrs (KoncR)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Eiropas ekonomisko interešu grupu reģistrs (EEIGR)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Reliģisko organizāciju un to iestāžu reģistrs (ROR)</a:t>
            </a:r>
          </a:p>
          <a:p>
            <a:pPr marL="609600" indent="-609600" eaLnBrk="1" hangingPunct="1">
              <a:buFontTx/>
              <a:buNone/>
            </a:pPr>
            <a:endParaRPr lang="lv-LV" sz="1700" b="1">
              <a:solidFill>
                <a:srgbClr val="000099"/>
              </a:solidFill>
              <a:latin typeface="Georgia" pitchFamily="18" charset="0"/>
            </a:endParaRPr>
          </a:p>
          <a:p>
            <a:pPr marL="609600" indent="-609600" eaLnBrk="1" hangingPunct="1">
              <a:buFontTx/>
              <a:buNone/>
            </a:pPr>
            <a:r>
              <a:rPr lang="lv-LV" sz="1700" b="1">
                <a:solidFill>
                  <a:srgbClr val="000099"/>
                </a:solidFill>
                <a:latin typeface="Georgia" pitchFamily="18" charset="0"/>
              </a:rPr>
              <a:t>* šajos reģistros jauni subjekti vairs netiek reģistrēti</a:t>
            </a:r>
          </a:p>
          <a:p>
            <a:pPr marL="609600" indent="-609600" eaLnBrk="1" hangingPunct="1">
              <a:buFontTx/>
              <a:buNone/>
            </a:pPr>
            <a:endParaRPr lang="lv-LV" sz="1700" b="1">
              <a:solidFill>
                <a:srgbClr val="000099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comb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lv-LV"/>
          </a:p>
          <a:p>
            <a:r>
              <a:rPr lang="lv-LV"/>
              <a:t> 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765175"/>
            <a:ext cx="8229600" cy="1143000"/>
          </a:xfrm>
        </p:spPr>
        <p:txBody>
          <a:bodyPr/>
          <a:lstStyle/>
          <a:p>
            <a:pPr eaLnBrk="1" hangingPunct="1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Reģistru attīstība</a:t>
            </a:r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323850" y="3357563"/>
            <a:ext cx="7993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323850" y="32131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7451725" y="32131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0" y="2492375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1990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7138988" y="2541588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2008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874713" y="2468563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1997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1522413" y="2828925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1998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2339975" y="2708275"/>
            <a:ext cx="74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2001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3178175" y="2757488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2002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3851275" y="2636838"/>
            <a:ext cx="74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2003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4546600" y="2468563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2004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5410200" y="2684463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2005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6275388" y="2613025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2007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179388" y="3860800"/>
            <a:ext cx="598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UR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717550" y="3548063"/>
            <a:ext cx="935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MILR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827088" y="4005263"/>
            <a:ext cx="649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PR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727075" y="4411663"/>
            <a:ext cx="760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SOR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1506538" y="3763963"/>
            <a:ext cx="1014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LMAR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1589088" y="4195763"/>
            <a:ext cx="803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ĶĶR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2297113" y="3475038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KoncR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3327400" y="3548063"/>
            <a:ext cx="595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KR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3779838" y="3500438"/>
            <a:ext cx="792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AR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4500563" y="3500438"/>
            <a:ext cx="865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BNR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4384675" y="3908425"/>
            <a:ext cx="1069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EEIGR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5292725" y="3500438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ŠĶR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6273800" y="3475038"/>
            <a:ext cx="74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PPR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4543425" y="4340225"/>
            <a:ext cx="773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Georgia" pitchFamily="18" charset="0"/>
              </a:rPr>
              <a:t>POR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7062788" y="3476625"/>
            <a:ext cx="792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MNR</a:t>
            </a:r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>
            <a:off x="1116013" y="32845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>
            <a:off x="1908175" y="32845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2627313" y="32131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90" name="Line 34"/>
          <p:cNvSpPr>
            <a:spLocks noChangeShapeType="1"/>
          </p:cNvSpPr>
          <p:nvPr/>
        </p:nvSpPr>
        <p:spPr bwMode="auto">
          <a:xfrm>
            <a:off x="3419475" y="32131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>
            <a:off x="4140200" y="32131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>
            <a:off x="4859338" y="32131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93" name="Line 37"/>
          <p:cNvSpPr>
            <a:spLocks noChangeShapeType="1"/>
          </p:cNvSpPr>
          <p:nvPr/>
        </p:nvSpPr>
        <p:spPr bwMode="auto">
          <a:xfrm>
            <a:off x="5724525" y="32131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 flipH="1">
            <a:off x="6588125" y="32131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95" name="Line 39"/>
          <p:cNvSpPr>
            <a:spLocks noChangeShapeType="1"/>
          </p:cNvSpPr>
          <p:nvPr/>
        </p:nvSpPr>
        <p:spPr bwMode="auto">
          <a:xfrm flipV="1">
            <a:off x="8316913" y="32131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9496" name="Text Box 40"/>
          <p:cNvSpPr txBox="1">
            <a:spLocks noChangeArrowheads="1"/>
          </p:cNvSpPr>
          <p:nvPr/>
        </p:nvSpPr>
        <p:spPr bwMode="auto">
          <a:xfrm>
            <a:off x="7931150" y="2468563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2009</a:t>
            </a:r>
          </a:p>
        </p:txBody>
      </p:sp>
      <p:sp>
        <p:nvSpPr>
          <p:cNvPr id="19497" name="Text Box 41"/>
          <p:cNvSpPr txBox="1">
            <a:spLocks noChangeArrowheads="1"/>
          </p:cNvSpPr>
          <p:nvPr/>
        </p:nvSpPr>
        <p:spPr bwMode="auto">
          <a:xfrm>
            <a:off x="7902575" y="3476625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2000" b="1">
                <a:solidFill>
                  <a:srgbClr val="000099"/>
                </a:solidFill>
                <a:latin typeface="Times New Roman" pitchFamily="18" charset="0"/>
              </a:rPr>
              <a:t>ROR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308" name="Object 4"/>
          <p:cNvGraphicFramePr>
            <a:graphicFrameLocks noGrp="1" noChangeAspect="1"/>
          </p:cNvGraphicFramePr>
          <p:nvPr>
            <p:ph/>
          </p:nvPr>
        </p:nvGraphicFramePr>
        <p:xfrm>
          <a:off x="468313" y="260350"/>
          <a:ext cx="8239125" cy="585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8229600" imgH="5848350" progId="MSGraph.Chart.8">
                  <p:embed followColorScheme="full"/>
                </p:oleObj>
              </mc:Choice>
              <mc:Fallback>
                <p:oleObj name="Chart" r:id="rId2" imgW="8229600" imgH="5848350" progId="MSGraph.Chart.8">
                  <p:embed followColorScheme="full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60350"/>
                        <a:ext cx="8239125" cy="585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09" name="Text Box 6"/>
          <p:cNvSpPr txBox="1">
            <a:spLocks noChangeArrowheads="1"/>
          </p:cNvSpPr>
          <p:nvPr/>
        </p:nvSpPr>
        <p:spPr bwMode="auto">
          <a:xfrm>
            <a:off x="660400" y="6116638"/>
            <a:ext cx="12160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1200">
                <a:solidFill>
                  <a:srgbClr val="000099"/>
                </a:solidFill>
                <a:latin typeface="Times New Roman" pitchFamily="18" charset="0"/>
              </a:rPr>
              <a:t>Lursoft statistika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83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lv-LV"/>
          </a:p>
          <a:p>
            <a:r>
              <a:rPr lang="lv-LV"/>
              <a:t> </a:t>
            </a:r>
          </a:p>
        </p:txBody>
      </p:sp>
      <p:graphicFrame>
        <p:nvGraphicFramePr>
          <p:cNvPr id="151554" name="Object 2"/>
          <p:cNvGraphicFramePr>
            <a:graphicFrameLocks noGrp="1" noChangeAspect="1"/>
          </p:cNvGraphicFramePr>
          <p:nvPr>
            <p:ph/>
          </p:nvPr>
        </p:nvGraphicFramePr>
        <p:xfrm>
          <a:off x="474663" y="260350"/>
          <a:ext cx="8251825" cy="569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8258175" imgH="5695950" progId="MSGraph.Chart.8">
                  <p:embed followColorScheme="full"/>
                </p:oleObj>
              </mc:Choice>
              <mc:Fallback>
                <p:oleObj name="Chart" r:id="rId2" imgW="8258175" imgH="5695950" progId="MSGraph.Chart.8">
                  <p:embed followColorScheme="full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60350"/>
                        <a:ext cx="8251825" cy="569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556" name="Text Box 3"/>
          <p:cNvSpPr txBox="1">
            <a:spLocks noChangeArrowheads="1"/>
          </p:cNvSpPr>
          <p:nvPr/>
        </p:nvSpPr>
        <p:spPr bwMode="auto">
          <a:xfrm>
            <a:off x="660400" y="6116638"/>
            <a:ext cx="12160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1200">
                <a:solidFill>
                  <a:srgbClr val="000099"/>
                </a:solidFill>
                <a:latin typeface="Times New Roman" pitchFamily="18" charset="0"/>
              </a:rPr>
              <a:t>Lursoft statistika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515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566" name="Object 6"/>
          <p:cNvGraphicFramePr>
            <a:graphicFrameLocks noGrp="1" noChangeAspect="1"/>
          </p:cNvGraphicFramePr>
          <p:nvPr>
            <p:ph/>
          </p:nvPr>
        </p:nvGraphicFramePr>
        <p:xfrm>
          <a:off x="457200" y="276225"/>
          <a:ext cx="8229600" cy="584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8229600" imgH="5848350" progId="MSGraph.Chart.8">
                  <p:embed followColorScheme="full"/>
                </p:oleObj>
              </mc:Choice>
              <mc:Fallback>
                <p:oleObj name="Chart" r:id="rId2" imgW="8229600" imgH="5848350" progId="MSGraph.Chart.8">
                  <p:embed followColorScheme="full"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6225"/>
                        <a:ext cx="8229600" cy="584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7" name="Text Box 8"/>
          <p:cNvSpPr txBox="1">
            <a:spLocks noChangeArrowheads="1"/>
          </p:cNvSpPr>
          <p:nvPr/>
        </p:nvSpPr>
        <p:spPr bwMode="auto">
          <a:xfrm>
            <a:off x="660400" y="6116638"/>
            <a:ext cx="12160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1200">
                <a:solidFill>
                  <a:srgbClr val="000099"/>
                </a:solidFill>
                <a:latin typeface="Times New Roman" pitchFamily="18" charset="0"/>
              </a:rPr>
              <a:t>Lursoft statistika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65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068" name="Object 4"/>
          <p:cNvGraphicFramePr>
            <a:graphicFrameLocks noGrp="1" noChangeAspect="1"/>
          </p:cNvGraphicFramePr>
          <p:nvPr>
            <p:ph/>
          </p:nvPr>
        </p:nvGraphicFramePr>
        <p:xfrm>
          <a:off x="457200" y="276225"/>
          <a:ext cx="8229600" cy="584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8229600" imgH="5848350" progId="MSGraph.Chart.8">
                  <p:embed followColorScheme="full"/>
                </p:oleObj>
              </mc:Choice>
              <mc:Fallback>
                <p:oleObj name="Chart" r:id="rId3" imgW="8229600" imgH="5848350" progId="MSGraph.Chart.8">
                  <p:embed followColorScheme="full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6225"/>
                        <a:ext cx="8229600" cy="584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69" name="Text Box 6"/>
          <p:cNvSpPr txBox="1">
            <a:spLocks noChangeArrowheads="1"/>
          </p:cNvSpPr>
          <p:nvPr/>
        </p:nvSpPr>
        <p:spPr bwMode="auto">
          <a:xfrm>
            <a:off x="660400" y="6116638"/>
            <a:ext cx="12160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1200">
                <a:solidFill>
                  <a:srgbClr val="000099"/>
                </a:solidFill>
                <a:latin typeface="Times New Roman" pitchFamily="18" charset="0"/>
              </a:rPr>
              <a:t>Lursoft statistika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880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62" name="Object 6"/>
          <p:cNvGraphicFramePr>
            <a:graphicFrameLocks noGrp="1" noChangeAspect="1"/>
          </p:cNvGraphicFramePr>
          <p:nvPr>
            <p:ph/>
          </p:nvPr>
        </p:nvGraphicFramePr>
        <p:xfrm>
          <a:off x="457200" y="276225"/>
          <a:ext cx="8229600" cy="584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8229600" imgH="5848350" progId="MSGraph.Chart.8">
                  <p:embed followColorScheme="full"/>
                </p:oleObj>
              </mc:Choice>
              <mc:Fallback>
                <p:oleObj name="Chart" r:id="rId2" imgW="8229600" imgH="5848350" progId="MSGraph.Chart.8">
                  <p:embed followColorScheme="full"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6225"/>
                        <a:ext cx="8229600" cy="584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3" name="Text Box 8"/>
          <p:cNvSpPr txBox="1">
            <a:spLocks noChangeArrowheads="1"/>
          </p:cNvSpPr>
          <p:nvPr/>
        </p:nvSpPr>
        <p:spPr bwMode="auto">
          <a:xfrm>
            <a:off x="660400" y="6116638"/>
            <a:ext cx="12160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lv-LV" sz="1200">
                <a:solidFill>
                  <a:srgbClr val="000099"/>
                </a:solidFill>
                <a:latin typeface="Times New Roman" pitchFamily="18" charset="0"/>
              </a:rPr>
              <a:t>Lursoft statistika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7066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2511</TotalTime>
  <Words>285</Words>
  <Application>Microsoft Office PowerPoint</Application>
  <PresentationFormat>Slaidrāde ekrānā (4:3)</PresentationFormat>
  <Paragraphs>71</Paragraphs>
  <Slides>10</Slides>
  <Notes>1</Notes>
  <HiddenSlides>0</HiddenSlides>
  <MMClips>0</MMClips>
  <ScaleCrop>false</ScaleCrop>
  <HeadingPairs>
    <vt:vector size="8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Iegulti OLE serveri</vt:lpstr>
      </vt:variant>
      <vt:variant>
        <vt:i4>1</vt:i4>
      </vt:variant>
      <vt:variant>
        <vt:lpstr>Slaidu virsraksti</vt:lpstr>
      </vt:variant>
      <vt:variant>
        <vt:i4>10</vt:i4>
      </vt:variant>
    </vt:vector>
  </HeadingPairs>
  <TitlesOfParts>
    <vt:vector size="15" baseType="lpstr">
      <vt:lpstr>Arial</vt:lpstr>
      <vt:lpstr>Georgia</vt:lpstr>
      <vt:lpstr>Times New Roman</vt:lpstr>
      <vt:lpstr>Default Design</vt:lpstr>
      <vt:lpstr>Chart</vt:lpstr>
      <vt:lpstr>PowerPoint prezentācija</vt:lpstr>
      <vt:lpstr>Uzņēmumu reģistra paveiktais darbos un skaitļos</vt:lpstr>
      <vt:lpstr>PowerPoint prezentācija</vt:lpstr>
      <vt:lpstr>Reģistru attīstība 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Company>LR UR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UR180</dc:creator>
  <cp:lastModifiedBy>Agate Marta Šāvēja</cp:lastModifiedBy>
  <cp:revision>448</cp:revision>
  <dcterms:created xsi:type="dcterms:W3CDTF">2006-06-26T09:02:31Z</dcterms:created>
  <dcterms:modified xsi:type="dcterms:W3CDTF">2025-02-14T14:33:26Z</dcterms:modified>
</cp:coreProperties>
</file>